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88" r:id="rId11"/>
    <p:sldId id="265" r:id="rId12"/>
    <p:sldId id="289" r:id="rId13"/>
    <p:sldId id="290" r:id="rId14"/>
    <p:sldId id="292" r:id="rId15"/>
    <p:sldId id="291" r:id="rId16"/>
    <p:sldId id="293" r:id="rId17"/>
    <p:sldId id="294" r:id="rId18"/>
    <p:sldId id="267" r:id="rId19"/>
    <p:sldId id="295" r:id="rId20"/>
    <p:sldId id="269" r:id="rId21"/>
    <p:sldId id="297" r:id="rId22"/>
    <p:sldId id="299" r:id="rId23"/>
    <p:sldId id="300" r:id="rId24"/>
    <p:sldId id="30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90426-252F-4C19-A6D8-0B50EB0D654C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EC57A-C7DC-43CE-A023-8763AEDA4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20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07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969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82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829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45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62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5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29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6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59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12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81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79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87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81D1D-6B13-495D-83C2-9E772D59B649}" type="datetimeFigureOut">
              <a:rPr lang="pt-BR" smtClean="0"/>
              <a:t>13/04/2017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3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391471"/>
            <a:ext cx="7766936" cy="1646302"/>
          </a:xfrm>
        </p:spPr>
        <p:txBody>
          <a:bodyPr/>
          <a:lstStyle/>
          <a:p>
            <a:pPr algn="ctr"/>
            <a:r>
              <a:rPr lang="pt-BR" dirty="0"/>
              <a:t>Seminário - </a:t>
            </a:r>
            <a:r>
              <a:rPr lang="pt-BR" dirty="0" err="1"/>
              <a:t>VxWorks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Pós Graduação em Sistemas Eletrônicos Embarcados </a:t>
            </a:r>
          </a:p>
          <a:p>
            <a:r>
              <a:rPr lang="pt-BR" dirty="0"/>
              <a:t>Sistemas Operacionais de Tempo Real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9200726" cy="4772341"/>
          </a:xfrm>
        </p:spPr>
        <p:txBody>
          <a:bodyPr>
            <a:normAutofit fontScale="55000" lnSpcReduction="20000"/>
          </a:bodyPr>
          <a:lstStyle/>
          <a:p>
            <a:r>
              <a:rPr lang="pt-BR" sz="3400" dirty="0"/>
              <a:t>Recursos do </a:t>
            </a:r>
            <a:r>
              <a:rPr lang="pt-BR" sz="3400" dirty="0" err="1"/>
              <a:t>VxWorks</a:t>
            </a:r>
            <a:r>
              <a:rPr lang="pt-BR" sz="3400" dirty="0"/>
              <a:t>:</a:t>
            </a:r>
          </a:p>
          <a:p>
            <a:pPr lvl="1"/>
            <a:r>
              <a:rPr lang="pt-BR" sz="2900" dirty="0"/>
              <a:t>Recursos de inicialização do sistema;</a:t>
            </a:r>
          </a:p>
          <a:p>
            <a:pPr lvl="1"/>
            <a:r>
              <a:rPr lang="pt-BR" sz="2900" dirty="0" err="1"/>
              <a:t>Clocks</a:t>
            </a:r>
            <a:r>
              <a:rPr lang="pt-BR" sz="2900" dirty="0"/>
              <a:t> e </a:t>
            </a:r>
            <a:r>
              <a:rPr lang="pt-BR" sz="2900" dirty="0" err="1"/>
              <a:t>timers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Tratamento de exceções e interrupções;</a:t>
            </a:r>
          </a:p>
          <a:p>
            <a:pPr lvl="1"/>
            <a:r>
              <a:rPr lang="pt-BR" sz="2900" dirty="0"/>
              <a:t>Gerenciamento de </a:t>
            </a:r>
            <a:r>
              <a:rPr lang="pt-BR" sz="2900" dirty="0" err="1"/>
              <a:t>Tasks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Gerenciamento de Processos;</a:t>
            </a:r>
          </a:p>
          <a:p>
            <a:pPr lvl="1"/>
            <a:r>
              <a:rPr lang="pt-BR" sz="2900" dirty="0"/>
              <a:t>Interface de Chamadas do Sistema para aplicações rodando em processos;</a:t>
            </a:r>
          </a:p>
          <a:p>
            <a:pPr lvl="1"/>
            <a:r>
              <a:rPr lang="pt-BR" sz="2900" dirty="0"/>
              <a:t>Comunicação entre </a:t>
            </a:r>
            <a:r>
              <a:rPr lang="pt-BR" sz="2900" dirty="0" err="1"/>
              <a:t>Tasks</a:t>
            </a:r>
            <a:r>
              <a:rPr lang="pt-BR" sz="2900" dirty="0"/>
              <a:t> e entre Processos;</a:t>
            </a:r>
          </a:p>
          <a:p>
            <a:pPr lvl="1"/>
            <a:r>
              <a:rPr lang="pt-BR" sz="2900" dirty="0"/>
              <a:t>Semáforos;</a:t>
            </a:r>
          </a:p>
          <a:p>
            <a:pPr lvl="1"/>
            <a:r>
              <a:rPr lang="pt-BR" sz="2900" dirty="0"/>
              <a:t>Reclamação de Recursos;</a:t>
            </a:r>
          </a:p>
          <a:p>
            <a:pPr lvl="1"/>
            <a:r>
              <a:rPr lang="pt-BR" sz="2900" dirty="0"/>
              <a:t>Gerenciamento de Memória;</a:t>
            </a:r>
          </a:p>
          <a:p>
            <a:pPr lvl="1"/>
            <a:r>
              <a:rPr lang="pt-BR" sz="2900" dirty="0"/>
              <a:t>Sistema de I/O;</a:t>
            </a:r>
          </a:p>
          <a:p>
            <a:pPr lvl="1"/>
            <a:r>
              <a:rPr lang="pt-BR" sz="2900" dirty="0"/>
              <a:t>Sistema de Arquivos;</a:t>
            </a:r>
          </a:p>
          <a:p>
            <a:pPr lvl="1"/>
            <a:r>
              <a:rPr lang="pt-BR" sz="2900" dirty="0"/>
              <a:t>Shell para interação sistema através de um interpretador de comandos e da linguagem C.</a:t>
            </a: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1865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612899"/>
            <a:ext cx="5987453" cy="457961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48651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571309"/>
            <a:ext cx="9200726" cy="4772341"/>
          </a:xfrm>
        </p:spPr>
        <p:txBody>
          <a:bodyPr>
            <a:normAutofit fontScale="92500" lnSpcReduction="20000"/>
          </a:bodyPr>
          <a:lstStyle/>
          <a:p>
            <a:r>
              <a:rPr lang="pt-BR" sz="2800" dirty="0"/>
              <a:t>Perfis de Configuração do </a:t>
            </a:r>
            <a:r>
              <a:rPr lang="pt-BR" sz="2800" dirty="0" err="1"/>
              <a:t>VxWorks</a:t>
            </a:r>
            <a:r>
              <a:rPr lang="pt-BR" sz="2800" dirty="0"/>
              <a:t>:</a:t>
            </a:r>
          </a:p>
          <a:p>
            <a:pPr lvl="1"/>
            <a:r>
              <a:rPr lang="pt-BR" sz="1800" dirty="0"/>
              <a:t>PROFILE_MINIMAL_KERNEL—</a:t>
            </a:r>
            <a:r>
              <a:rPr lang="pt-BR" sz="1800" dirty="0" err="1"/>
              <a:t>Minimal</a:t>
            </a:r>
            <a:r>
              <a:rPr lang="pt-BR" sz="1800" dirty="0"/>
              <a:t> </a:t>
            </a:r>
            <a:r>
              <a:rPr lang="pt-BR" sz="1800" dirty="0" err="1"/>
              <a:t>VxWorks</a:t>
            </a:r>
            <a:r>
              <a:rPr lang="pt-BR" sz="1800" dirty="0"/>
              <a:t> Kernel Profile</a:t>
            </a:r>
          </a:p>
          <a:p>
            <a:pPr lvl="2"/>
            <a:r>
              <a:rPr lang="pt-BR" sz="1600" dirty="0"/>
              <a:t>É o </a:t>
            </a:r>
            <a:r>
              <a:rPr lang="pt-BR" sz="1600" dirty="0" err="1"/>
              <a:t>micro-kernel</a:t>
            </a:r>
            <a:r>
              <a:rPr lang="pt-BR" sz="1600" dirty="0"/>
              <a:t> mais o mínimo de suporte de CPU e BSP</a:t>
            </a:r>
          </a:p>
          <a:p>
            <a:pPr lvl="2"/>
            <a:r>
              <a:rPr lang="pt-BR" sz="1600" dirty="0"/>
              <a:t>Suporta </a:t>
            </a:r>
            <a:r>
              <a:rPr lang="pt-BR" sz="1600" dirty="0" err="1"/>
              <a:t>Multitasking</a:t>
            </a:r>
            <a:r>
              <a:rPr lang="pt-BR" sz="1600" dirty="0"/>
              <a:t> e interrupções minimamente, semáforos e </a:t>
            </a:r>
            <a:r>
              <a:rPr lang="pt-BR" sz="1600" dirty="0" err="1"/>
              <a:t>watchdogs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PROFILE_BASIC_KERNEL—Basic VxWorks Kernel Profile </a:t>
            </a:r>
          </a:p>
          <a:p>
            <a:pPr lvl="2"/>
            <a:r>
              <a:rPr lang="en-US" sz="1600" dirty="0"/>
              <a:t>+ queues, task hooks, </a:t>
            </a:r>
            <a:r>
              <a:rPr lang="pt-BR" sz="1600" dirty="0"/>
              <a:t>alocação</a:t>
            </a:r>
            <a:r>
              <a:rPr lang="en-US" sz="1600" dirty="0"/>
              <a:t> de </a:t>
            </a:r>
            <a:r>
              <a:rPr lang="en-US" sz="1600" dirty="0" err="1"/>
              <a:t>memória</a:t>
            </a:r>
            <a:endParaRPr lang="en-US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PROFILE_BASIC_OS—Basic VxWorks OS Profile</a:t>
            </a:r>
          </a:p>
          <a:p>
            <a:pPr lvl="2"/>
            <a:r>
              <a:rPr lang="pt-BR" sz="1600" dirty="0"/>
              <a:t>Sistema </a:t>
            </a:r>
            <a:r>
              <a:rPr lang="pt-BR" sz="1600" dirty="0" err="1"/>
              <a:t>VxWorks</a:t>
            </a:r>
            <a:r>
              <a:rPr lang="pt-BR" sz="1600" dirty="0"/>
              <a:t> completo</a:t>
            </a:r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fr-FR" sz="1800" dirty="0"/>
              <a:t>PROFILE_COMPATIBLE—VxWorks 5.5 Compatible Profile</a:t>
            </a:r>
            <a:endParaRPr lang="pt-BR" sz="1800" dirty="0"/>
          </a:p>
          <a:p>
            <a:pPr lvl="1"/>
            <a:r>
              <a:rPr lang="en-US" sz="1800" dirty="0"/>
              <a:t>PROFILE_DEVELOPMENT—VxWorks Kernel Development Profile </a:t>
            </a:r>
            <a:endParaRPr lang="pt-BR" sz="1800" dirty="0"/>
          </a:p>
          <a:p>
            <a:pPr lvl="1"/>
            <a:r>
              <a:rPr lang="en-US" sz="1800" dirty="0"/>
              <a:t>PROFILE_ENHANCED_NET—Enhanced Network Profile</a:t>
            </a:r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7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8" t="4750" r="13981" b="375"/>
          <a:stretch/>
        </p:blipFill>
        <p:spPr>
          <a:xfrm>
            <a:off x="2023110" y="742950"/>
            <a:ext cx="5715000" cy="58978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22241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1" y="1166940"/>
            <a:ext cx="5203764" cy="55063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90" y="1321538"/>
            <a:ext cx="5410200" cy="447442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411234" y="645506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PROFILE_MINIMAL_KERNEL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859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520190"/>
            <a:ext cx="5531306" cy="48348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65" y="1520190"/>
            <a:ext cx="5568710" cy="367760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549894" y="645506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PROFILE_BASIC_KERNEL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55137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806374" y="692690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062022"/>
            <a:ext cx="5064368" cy="57959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10" y="1222351"/>
            <a:ext cx="5667206" cy="32371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819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547447"/>
            <a:ext cx="8596668" cy="506436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contexto de uma </a:t>
            </a:r>
            <a:r>
              <a:rPr lang="pt-BR" dirty="0" err="1"/>
              <a:t>Task</a:t>
            </a:r>
            <a:r>
              <a:rPr lang="pt-BR" dirty="0"/>
              <a:t> é salva no </a:t>
            </a:r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Block</a:t>
            </a:r>
            <a:r>
              <a:rPr lang="pt-BR" dirty="0"/>
              <a:t> (TCB) e contém:</a:t>
            </a:r>
          </a:p>
          <a:p>
            <a:pPr lvl="1"/>
            <a:r>
              <a:rPr lang="pt-BR" dirty="0"/>
              <a:t>a thread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execution</a:t>
            </a:r>
            <a:r>
              <a:rPr lang="pt-BR" dirty="0"/>
              <a:t>;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task’s</a:t>
            </a:r>
            <a:r>
              <a:rPr lang="pt-BR" dirty="0"/>
              <a:t> </a:t>
            </a:r>
            <a:r>
              <a:rPr lang="pt-BR" dirty="0" err="1"/>
              <a:t>program</a:t>
            </a:r>
            <a:r>
              <a:rPr lang="pt-BR" dirty="0"/>
              <a:t> </a:t>
            </a:r>
            <a:r>
              <a:rPr lang="pt-BR" dirty="0" err="1"/>
              <a:t>counter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’ virtual 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included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CPU </a:t>
            </a:r>
            <a:r>
              <a:rPr lang="pt-BR" dirty="0" err="1"/>
              <a:t>registers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(</a:t>
            </a:r>
            <a:r>
              <a:rPr lang="pt-BR" dirty="0" err="1"/>
              <a:t>optionally</a:t>
            </a:r>
            <a:r>
              <a:rPr lang="pt-BR" dirty="0"/>
              <a:t>) </a:t>
            </a:r>
            <a:r>
              <a:rPr lang="pt-BR" dirty="0" err="1"/>
              <a:t>coprocessor</a:t>
            </a:r>
            <a:r>
              <a:rPr lang="pt-BR" dirty="0"/>
              <a:t> </a:t>
            </a:r>
            <a:r>
              <a:rPr lang="pt-BR" dirty="0" err="1"/>
              <a:t>registers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stacks</a:t>
            </a:r>
            <a:r>
              <a:rPr lang="pt-BR" dirty="0"/>
              <a:t> for </a:t>
            </a:r>
            <a:r>
              <a:rPr lang="pt-BR" dirty="0" err="1"/>
              <a:t>dynamic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I/O </a:t>
            </a:r>
            <a:r>
              <a:rPr lang="pt-BR" dirty="0" err="1"/>
              <a:t>assignments</a:t>
            </a:r>
            <a:r>
              <a:rPr lang="pt-BR" dirty="0"/>
              <a:t> for standard input, output,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error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a </a:t>
            </a:r>
            <a:r>
              <a:rPr lang="pt-BR" dirty="0" err="1"/>
              <a:t>delay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a time-</a:t>
            </a:r>
            <a:r>
              <a:rPr lang="pt-BR" dirty="0" err="1"/>
              <a:t>slice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kernel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structures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handlers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 (for </a:t>
            </a:r>
            <a:r>
              <a:rPr lang="pt-BR" dirty="0" err="1"/>
              <a:t>environment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error</a:t>
            </a:r>
            <a:r>
              <a:rPr lang="pt-BR" dirty="0"/>
              <a:t> status (</a:t>
            </a:r>
            <a:r>
              <a:rPr lang="pt-BR" dirty="0" err="1"/>
              <a:t>errno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debugging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performance </a:t>
            </a:r>
            <a:r>
              <a:rPr lang="pt-BR" dirty="0" err="1"/>
              <a:t>monitoring</a:t>
            </a:r>
            <a:r>
              <a:rPr lang="pt-BR" dirty="0"/>
              <a:t> </a:t>
            </a:r>
            <a:r>
              <a:rPr lang="pt-BR" dirty="0" err="1"/>
              <a:t>values</a:t>
            </a:r>
            <a:endParaRPr lang="pt-BR" dirty="0"/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417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sz="2000" dirty="0"/>
              <a:t>Estados das </a:t>
            </a:r>
            <a:r>
              <a:rPr lang="pt-BR" sz="2000" dirty="0" err="1"/>
              <a:t>Tasks</a:t>
            </a:r>
            <a:r>
              <a:rPr lang="pt-BR" sz="2000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80" y="645506"/>
            <a:ext cx="6237551" cy="5875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5460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02" y="2020796"/>
            <a:ext cx="7581900" cy="299085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9785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11" y="2784629"/>
            <a:ext cx="4995446" cy="21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0" y="1166940"/>
            <a:ext cx="6419850" cy="547687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404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8"/>
            <a:ext cx="9254457" cy="4684541"/>
          </a:xfrm>
        </p:spPr>
        <p:txBody>
          <a:bodyPr>
            <a:normAutofit/>
          </a:bodyPr>
          <a:lstStyle/>
          <a:p>
            <a:r>
              <a:rPr lang="pt-BR" sz="2000" dirty="0"/>
              <a:t>Escalonadores:</a:t>
            </a:r>
          </a:p>
          <a:p>
            <a:pPr lvl="1"/>
            <a:r>
              <a:rPr lang="pt-BR" sz="1800" dirty="0"/>
              <a:t>O </a:t>
            </a:r>
            <a:r>
              <a:rPr lang="pt-BR" sz="1800" dirty="0" err="1"/>
              <a:t>VxWork</a:t>
            </a:r>
            <a:r>
              <a:rPr lang="pt-BR" sz="1800" dirty="0"/>
              <a:t> oferece o escalonador padrão POSIX, e também um proprietário chamado Wind </a:t>
            </a:r>
            <a:r>
              <a:rPr lang="pt-BR" sz="1800" dirty="0" err="1"/>
              <a:t>scheduling</a:t>
            </a:r>
            <a:r>
              <a:rPr lang="pt-BR" sz="1800" dirty="0"/>
              <a:t>.</a:t>
            </a:r>
          </a:p>
          <a:p>
            <a:pPr lvl="2"/>
            <a:r>
              <a:rPr lang="pt-BR" sz="1600" dirty="0"/>
              <a:t>POSIX é </a:t>
            </a:r>
            <a:r>
              <a:rPr lang="pt-BR" sz="1600" dirty="0" err="1"/>
              <a:t>Portable</a:t>
            </a:r>
            <a:r>
              <a:rPr lang="pt-BR" sz="1600" dirty="0"/>
              <a:t> </a:t>
            </a:r>
            <a:r>
              <a:rPr lang="pt-BR" sz="1600" dirty="0" err="1"/>
              <a:t>Operating</a:t>
            </a:r>
            <a:r>
              <a:rPr lang="pt-BR" sz="1600" dirty="0"/>
              <a:t> System Interface – normas de compatibilidade entre sistemas operacionais.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escalonador Wind pode ser </a:t>
            </a:r>
            <a:r>
              <a:rPr lang="pt-BR" sz="1800" dirty="0" err="1"/>
              <a:t>preemptivo</a:t>
            </a:r>
            <a:r>
              <a:rPr lang="pt-BR" sz="1800" dirty="0"/>
              <a:t> Round-Robin ou </a:t>
            </a:r>
            <a:r>
              <a:rPr lang="pt-BR" sz="1800" dirty="0" err="1"/>
              <a:t>Priority-based</a:t>
            </a:r>
            <a:r>
              <a:rPr lang="pt-BR" sz="1800" dirty="0"/>
              <a:t>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Kernel Wind tem 256 prioridades, sendo 255 a mais baixa (invertido em relação ao que usamos no </a:t>
            </a:r>
            <a:r>
              <a:rPr lang="pt-BR" sz="1800" dirty="0" err="1"/>
              <a:t>FreeRTOS</a:t>
            </a:r>
            <a:r>
              <a:rPr lang="pt-BR" sz="1800" dirty="0"/>
              <a:t>).</a:t>
            </a:r>
          </a:p>
          <a:p>
            <a:pPr lvl="2"/>
            <a:r>
              <a:rPr lang="pt-BR" sz="1600" dirty="0" err="1"/>
              <a:t>Tasks</a:t>
            </a:r>
            <a:r>
              <a:rPr lang="pt-BR" sz="1600" dirty="0"/>
              <a:t> de aplicação tem prioridade de 100 a 255.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6283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</a:t>
            </a:r>
            <a:r>
              <a:rPr lang="pt-BR" sz="2000" dirty="0" err="1"/>
              <a:t>Preemptive</a:t>
            </a:r>
            <a:r>
              <a:rPr lang="pt-BR" sz="2000" dirty="0"/>
              <a:t> </a:t>
            </a:r>
            <a:r>
              <a:rPr lang="pt-BR" sz="2000" dirty="0" err="1"/>
              <a:t>Priority</a:t>
            </a:r>
            <a:r>
              <a:rPr lang="pt-BR" sz="2000" dirty="0"/>
              <a:t>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390402"/>
            <a:ext cx="8531005" cy="416146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9012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</a:t>
            </a:r>
            <a:r>
              <a:rPr lang="pt-BR" sz="2000" dirty="0" err="1"/>
              <a:t>Preemptive</a:t>
            </a:r>
            <a:r>
              <a:rPr lang="pt-BR" sz="2000" dirty="0"/>
              <a:t> </a:t>
            </a:r>
            <a:r>
              <a:rPr lang="pt-BR" sz="2000" dirty="0" err="1"/>
              <a:t>Priority</a:t>
            </a:r>
            <a:r>
              <a:rPr lang="pt-BR" sz="2000" dirty="0"/>
              <a:t>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7" y="2320062"/>
            <a:ext cx="8810625" cy="41529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4762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Rotinas de controle do escalonador: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02" y="2130161"/>
            <a:ext cx="7353300" cy="2428875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77332" y="4780671"/>
            <a:ext cx="9254457" cy="184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Se for dado um valor ao </a:t>
            </a:r>
            <a:r>
              <a:rPr lang="pt-BR" sz="2000" b="1" dirty="0" err="1"/>
              <a:t>kernelTimeSlice</a:t>
            </a:r>
            <a:r>
              <a:rPr lang="pt-BR" sz="2000" b="1" dirty="0"/>
              <a:t>(), </a:t>
            </a:r>
            <a:r>
              <a:rPr lang="pt-BR" sz="2000" dirty="0"/>
              <a:t>automaticamente o escalonar vira Round-Robin;</a:t>
            </a:r>
          </a:p>
          <a:p>
            <a:r>
              <a:rPr lang="pt-BR" sz="2000" dirty="0"/>
              <a:t>As funções </a:t>
            </a:r>
            <a:r>
              <a:rPr lang="pt-BR" sz="2000" b="1" dirty="0" err="1"/>
              <a:t>taskLock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taskUnlock</a:t>
            </a:r>
            <a:r>
              <a:rPr lang="pt-BR" sz="2000" b="1" dirty="0"/>
              <a:t>() </a:t>
            </a:r>
            <a:r>
              <a:rPr lang="pt-BR" sz="2000" dirty="0"/>
              <a:t>servem para habilitar ou não a preempção de uma </a:t>
            </a:r>
            <a:r>
              <a:rPr lang="pt-BR" sz="2000" dirty="0" err="1"/>
              <a:t>task</a:t>
            </a:r>
            <a:r>
              <a:rPr lang="pt-BR" sz="2000" dirty="0"/>
              <a:t>, devido a outra </a:t>
            </a:r>
            <a:r>
              <a:rPr lang="pt-BR" sz="2000" dirty="0" err="1"/>
              <a:t>task</a:t>
            </a:r>
            <a:r>
              <a:rPr lang="pt-BR" sz="2000" dirty="0"/>
              <a:t> de prioridade maior estar </a:t>
            </a:r>
            <a:r>
              <a:rPr lang="pt-BR" sz="2000" dirty="0" err="1"/>
              <a:t>Ready</a:t>
            </a:r>
            <a:r>
              <a:rPr lang="pt-BR" sz="2000" dirty="0"/>
              <a:t>, durante a sua execução.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dirty="0"/>
          </a:p>
          <a:p>
            <a:pPr marL="914400" lvl="2" indent="0">
              <a:buFont typeface="Wingdings 3" charset="2"/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09813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Título 1"/>
          <p:cNvSpPr txBox="1">
            <a:spLocks/>
          </p:cNvSpPr>
          <p:nvPr/>
        </p:nvSpPr>
        <p:spPr>
          <a:xfrm>
            <a:off x="1448972" y="3024517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/>
              <a:t>Programmer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559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Cria Tarefa</a:t>
            </a:r>
          </a:p>
          <a:p>
            <a:pPr lvl="1"/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taskCreate</a:t>
            </a:r>
            <a:r>
              <a:rPr lang="pt-BR" b="1" dirty="0"/>
              <a:t> (char* </a:t>
            </a:r>
            <a:r>
              <a:rPr lang="pt-BR" b="1" dirty="0" err="1"/>
              <a:t>name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priority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options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stackSize</a:t>
            </a:r>
            <a:r>
              <a:rPr lang="pt-BR" b="1" dirty="0"/>
              <a:t>, FUNCPTR </a:t>
            </a:r>
            <a:r>
              <a:rPr lang="pt-BR" b="1" dirty="0" err="1"/>
              <a:t>entryPT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arg1, </a:t>
            </a:r>
            <a:r>
              <a:rPr lang="pt-BR" b="1" dirty="0" err="1"/>
              <a:t>int</a:t>
            </a:r>
            <a:r>
              <a:rPr lang="pt-BR" b="1" dirty="0"/>
              <a:t> arg2 , </a:t>
            </a:r>
            <a:r>
              <a:rPr lang="pt-BR" b="1" dirty="0" err="1"/>
              <a:t>int</a:t>
            </a:r>
            <a:r>
              <a:rPr lang="pt-BR" b="1" dirty="0"/>
              <a:t> arg3, </a:t>
            </a:r>
            <a:r>
              <a:rPr lang="pt-BR" b="1" dirty="0" err="1"/>
              <a:t>int</a:t>
            </a:r>
            <a:r>
              <a:rPr lang="pt-BR" b="1" dirty="0"/>
              <a:t> arg4, </a:t>
            </a:r>
            <a:r>
              <a:rPr lang="pt-BR" b="1" dirty="0" err="1"/>
              <a:t>int</a:t>
            </a:r>
            <a:r>
              <a:rPr lang="pt-BR" b="1" dirty="0"/>
              <a:t> arg5, </a:t>
            </a:r>
            <a:r>
              <a:rPr lang="pt-BR" b="1" dirty="0" err="1"/>
              <a:t>int</a:t>
            </a:r>
            <a:r>
              <a:rPr lang="pt-BR" b="1" dirty="0"/>
              <a:t> arg6, </a:t>
            </a:r>
            <a:r>
              <a:rPr lang="pt-BR" b="1" dirty="0" err="1"/>
              <a:t>int</a:t>
            </a:r>
            <a:r>
              <a:rPr lang="pt-BR" b="1" dirty="0"/>
              <a:t> arg7, </a:t>
            </a:r>
            <a:r>
              <a:rPr lang="pt-BR" b="1" dirty="0" err="1"/>
              <a:t>int</a:t>
            </a:r>
            <a:r>
              <a:rPr lang="pt-BR" b="1" dirty="0"/>
              <a:t> arg8, </a:t>
            </a:r>
            <a:r>
              <a:rPr lang="pt-BR" b="1" dirty="0" err="1"/>
              <a:t>int</a:t>
            </a:r>
            <a:r>
              <a:rPr lang="pt-BR" b="1" dirty="0"/>
              <a:t> arg9);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name</a:t>
            </a:r>
            <a:r>
              <a:rPr lang="pt-BR" dirty="0"/>
              <a:t>: nome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priority</a:t>
            </a:r>
            <a:r>
              <a:rPr lang="pt-BR" dirty="0"/>
              <a:t>: prioridade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options</a:t>
            </a:r>
            <a:r>
              <a:rPr lang="pt-BR" dirty="0"/>
              <a:t>: modos de operação.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VX_FP_TASK: </a:t>
            </a:r>
            <a:r>
              <a:rPr lang="pt-BR" sz="1600" dirty="0"/>
              <a:t>operações com ponte flutuante.</a:t>
            </a:r>
            <a:r>
              <a:rPr lang="pt-BR" sz="1600" b="1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VX_PRIVATE_ENV: </a:t>
            </a:r>
            <a:r>
              <a:rPr lang="pt-BR" sz="1600" dirty="0"/>
              <a:t>cria sem estouro de pilha.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VX_NO_STACK_FILL: </a:t>
            </a:r>
            <a:r>
              <a:rPr lang="pt-BR" sz="1600" dirty="0"/>
              <a:t>garante que não preenche a pilha com 0xEE.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VX_UNBREAKABLE: </a:t>
            </a:r>
            <a:r>
              <a:rPr lang="pt-BR" sz="1600" dirty="0"/>
              <a:t>não permite depuração no ponto de interrupção.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stackSize</a:t>
            </a:r>
            <a:r>
              <a:rPr lang="pt-BR" dirty="0"/>
              <a:t>: tamanho da </a:t>
            </a:r>
            <a:r>
              <a:rPr lang="pt-BR" dirty="0" err="1"/>
              <a:t>stack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entryPT</a:t>
            </a:r>
            <a:r>
              <a:rPr lang="pt-BR" dirty="0"/>
              <a:t>: ponteiro da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arg1 ... arg9: argumentos para 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int</a:t>
            </a:r>
            <a:r>
              <a:rPr lang="pt-BR" dirty="0"/>
              <a:t>: retorna o </a:t>
            </a:r>
            <a:r>
              <a:rPr lang="pt-BR" dirty="0" err="1"/>
              <a:t>handle</a:t>
            </a:r>
            <a:r>
              <a:rPr lang="pt-BR" dirty="0"/>
              <a:t> da tarefa caso ocorra com sucesso ou ERRO caso não.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43327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(“</a:t>
            </a:r>
            <a:r>
              <a:rPr lang="en-US" dirty="0" err="1"/>
              <a:t>Engenharia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081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Ativa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taskActivate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taskActivate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64142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Atraso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taskDelay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ticks);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ticks</a:t>
            </a:r>
            <a:r>
              <a:rPr lang="pt-BR" sz="1600" dirty="0"/>
              <a:t>: número de </a:t>
            </a:r>
            <a:r>
              <a:rPr lang="pt-BR" sz="1600" dirty="0" err="1"/>
              <a:t>ticks</a:t>
            </a:r>
            <a:r>
              <a:rPr lang="pt-BR" sz="1600" dirty="0"/>
              <a:t> (frequência padrão de 60 </a:t>
            </a:r>
            <a:r>
              <a:rPr lang="pt-BR" sz="1600" dirty="0" err="1"/>
              <a:t>hz</a:t>
            </a:r>
            <a:r>
              <a:rPr lang="pt-BR" sz="1600" dirty="0"/>
              <a:t>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0251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VxWorks</a:t>
            </a:r>
            <a:r>
              <a:rPr lang="pt-BR" dirty="0"/>
              <a:t> é um RTOS desenvolvido pela Wind River</a:t>
            </a:r>
          </a:p>
          <a:p>
            <a:r>
              <a:rPr lang="pt-BR" dirty="0"/>
              <a:t>Utilizado em sistemas embarcados em variados setores como:</a:t>
            </a:r>
          </a:p>
          <a:p>
            <a:pPr lvl="1"/>
            <a:r>
              <a:rPr lang="pt-BR" dirty="0"/>
              <a:t>Industrial</a:t>
            </a:r>
          </a:p>
          <a:p>
            <a:pPr lvl="1"/>
            <a:r>
              <a:rPr lang="pt-BR" dirty="0"/>
              <a:t>Medico</a:t>
            </a:r>
          </a:p>
          <a:p>
            <a:pPr lvl="1"/>
            <a:r>
              <a:rPr lang="pt-BR" dirty="0"/>
              <a:t>Aeroespacial</a:t>
            </a:r>
          </a:p>
          <a:p>
            <a:pPr lvl="1"/>
            <a:r>
              <a:rPr lang="pt-BR" dirty="0"/>
              <a:t>Comunicações</a:t>
            </a:r>
          </a:p>
          <a:p>
            <a:pPr lvl="1"/>
            <a:r>
              <a:rPr lang="pt-BR" dirty="0"/>
              <a:t>Automotivo</a:t>
            </a:r>
          </a:p>
          <a:p>
            <a:pPr lvl="1"/>
            <a:r>
              <a:rPr lang="pt-BR" dirty="0"/>
              <a:t>Transportes</a:t>
            </a:r>
          </a:p>
          <a:p>
            <a:pPr lvl="1"/>
            <a:r>
              <a:rPr lang="pt-BR" dirty="0"/>
              <a:t>Defesa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97" y="1465906"/>
            <a:ext cx="1596480" cy="118738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3308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458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Alterar Prioridade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taskPrioritySet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, 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newPriority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newPriority</a:t>
            </a:r>
            <a:r>
              <a:rPr lang="pt-BR" sz="1600" dirty="0"/>
              <a:t>: prioridade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taskPrioritySet</a:t>
            </a:r>
            <a:r>
              <a:rPr lang="en-US" dirty="0"/>
              <a:t>(id, 200);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7935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taskDelete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taskDelete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0255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Criando Fila</a:t>
            </a:r>
            <a:endParaRPr lang="en-US" b="1" dirty="0"/>
          </a:p>
          <a:p>
            <a:pPr lvl="1"/>
            <a:r>
              <a:rPr lang="en-US" b="1" dirty="0"/>
              <a:t>MSG_Q_ID </a:t>
            </a:r>
            <a:r>
              <a:rPr lang="en-US" b="1" dirty="0" err="1"/>
              <a:t>msgQCreate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maxMsgLength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options);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maxMsgs</a:t>
            </a:r>
            <a:r>
              <a:rPr lang="pt-BR" sz="1600" dirty="0"/>
              <a:t>: quantidade de mensagens na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maxMsgLength</a:t>
            </a:r>
            <a:r>
              <a:rPr lang="pt-BR" sz="1600" dirty="0"/>
              <a:t>: tamanho das mensagens.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options</a:t>
            </a:r>
            <a:r>
              <a:rPr lang="pt-BR" sz="1600" dirty="0"/>
              <a:t>: modo de execução da fila.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MSG_Q_FIFO: </a:t>
            </a:r>
            <a:r>
              <a:rPr lang="pt-BR" sz="1600" dirty="0"/>
              <a:t> fila em ordem FIFO.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MSG_Q_PRIORITY: </a:t>
            </a:r>
            <a:r>
              <a:rPr lang="pt-BR" sz="1600" dirty="0"/>
              <a:t>fila em ordem de prioridade.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MSG_Q_EVENTSEND_ERR_NOTIFY: </a:t>
            </a:r>
            <a:r>
              <a:rPr lang="pt-BR" sz="1600" dirty="0"/>
              <a:t> o valor de ERRO é empilhado caso a </a:t>
            </a:r>
          </a:p>
          <a:p>
            <a:pPr marL="1371600" lvl="3" indent="0">
              <a:buNone/>
            </a:pPr>
            <a:r>
              <a:rPr lang="pt-BR" sz="1600" dirty="0"/>
              <a:t>    tarefa é registrada para eventos.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MSG_Q_ID: retorna o </a:t>
            </a:r>
            <a:r>
              <a:rPr lang="pt-BR" sz="1600" dirty="0" err="1"/>
              <a:t>handle</a:t>
            </a:r>
            <a:r>
              <a:rPr lang="pt-BR" sz="1600" dirty="0"/>
              <a:t> da fila ou NULL se deu erro.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70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MSG_Q_ID id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(id)</a:t>
            </a:r>
          </a:p>
          <a:p>
            <a:pPr marL="0" indent="0">
              <a:buNone/>
            </a:pPr>
            <a:r>
              <a:rPr lang="pt-BR" dirty="0"/>
              <a:t>		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printf</a:t>
            </a:r>
            <a:r>
              <a:rPr lang="pt-BR" dirty="0"/>
              <a:t>(“Criou com sucesso!”);</a:t>
            </a:r>
          </a:p>
          <a:p>
            <a:pPr marL="0" indent="0">
              <a:buNone/>
            </a:pPr>
            <a:r>
              <a:rPr lang="pt-BR" dirty="0"/>
              <a:t>		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243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Enviando Mensagem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msgQSend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timeout,         </a:t>
            </a:r>
            <a:r>
              <a:rPr lang="en-US" b="1" dirty="0" err="1"/>
              <a:t>int</a:t>
            </a:r>
            <a:r>
              <a:rPr lang="en-US" b="1" dirty="0"/>
              <a:t> priority);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a ser enviada.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priority</a:t>
            </a:r>
            <a:r>
              <a:rPr lang="pt-BR" sz="1600" dirty="0"/>
              <a:t>: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MSG_PRI_NORMAL: </a:t>
            </a:r>
            <a:r>
              <a:rPr lang="pt-BR" sz="1600" dirty="0"/>
              <a:t> adiciona a mensagem no começo da lista.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MSG_PRI_URGENT: </a:t>
            </a:r>
            <a:r>
              <a:rPr lang="pt-BR" sz="1600" dirty="0"/>
              <a:t>adiciona a mensagem no final da lista.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08453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msgQSend</a:t>
            </a:r>
            <a:r>
              <a:rPr lang="en-US" dirty="0"/>
              <a:t> (fila, 10, </a:t>
            </a:r>
            <a:r>
              <a:rPr lang="en-US" dirty="0" err="1"/>
              <a:t>sizeof</a:t>
            </a:r>
            <a:r>
              <a:rPr lang="en-US" dirty="0"/>
              <a:t>(10), WAIT_FOREVER, MSG_PRI_NORMAL);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59576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Fila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msgQDelete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msgQDelete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8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927276"/>
            <a:ext cx="8596668" cy="4353951"/>
          </a:xfrm>
        </p:spPr>
        <p:txBody>
          <a:bodyPr>
            <a:normAutofit/>
          </a:bodyPr>
          <a:lstStyle/>
          <a:p>
            <a:r>
              <a:rPr lang="pt-BR" dirty="0"/>
              <a:t>Recebendo Mensagem</a:t>
            </a:r>
            <a:endParaRPr lang="en-US" b="1" dirty="0"/>
          </a:p>
          <a:p>
            <a:pPr lvl="1"/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msgQReceive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maxNBytes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recebida.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int</a:t>
            </a:r>
            <a:r>
              <a:rPr lang="pt-BR" sz="1600" dirty="0"/>
              <a:t>: retorna o número de bytes copiado no buffer,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4973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msgQReceive</a:t>
            </a:r>
            <a:r>
              <a:rPr lang="en-US" dirty="0"/>
              <a:t> (fila,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, WAIT_FOREVER);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661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Alguns dos principais clientes:</a:t>
            </a:r>
          </a:p>
          <a:p>
            <a:pPr lvl="1"/>
            <a:r>
              <a:rPr lang="pt-BR" dirty="0"/>
              <a:t>ABB</a:t>
            </a:r>
          </a:p>
          <a:p>
            <a:pPr lvl="1"/>
            <a:r>
              <a:rPr lang="pt-BR" dirty="0"/>
              <a:t>Airbus </a:t>
            </a:r>
          </a:p>
          <a:p>
            <a:pPr lvl="1"/>
            <a:r>
              <a:rPr lang="pt-BR" dirty="0" err="1"/>
              <a:t>AlcatelLucent</a:t>
            </a:r>
            <a:endParaRPr lang="pt-BR" dirty="0"/>
          </a:p>
          <a:p>
            <a:pPr lvl="1"/>
            <a:r>
              <a:rPr lang="pt-BR" dirty="0"/>
              <a:t>BD </a:t>
            </a:r>
            <a:r>
              <a:rPr lang="pt-BR" dirty="0" err="1"/>
              <a:t>Biosciences</a:t>
            </a:r>
            <a:endParaRPr lang="pt-BR" dirty="0"/>
          </a:p>
          <a:p>
            <a:pPr lvl="1"/>
            <a:r>
              <a:rPr lang="pt-BR" dirty="0"/>
              <a:t>Boeing</a:t>
            </a:r>
          </a:p>
          <a:p>
            <a:pPr lvl="1"/>
            <a:r>
              <a:rPr lang="pt-BR" dirty="0"/>
              <a:t>Delphi</a:t>
            </a:r>
          </a:p>
          <a:p>
            <a:pPr lvl="1"/>
            <a:r>
              <a:rPr lang="pt-BR" dirty="0" err="1"/>
              <a:t>Eurocopter</a:t>
            </a:r>
            <a:endParaRPr lang="pt-BR" dirty="0"/>
          </a:p>
          <a:p>
            <a:pPr lvl="1"/>
            <a:r>
              <a:rPr lang="pt-BR" dirty="0" err="1"/>
              <a:t>Huawei</a:t>
            </a:r>
            <a:endParaRPr lang="pt-BR" dirty="0"/>
          </a:p>
          <a:p>
            <a:pPr lvl="1"/>
            <a:r>
              <a:rPr lang="pt-BR" dirty="0"/>
              <a:t>Mitsubishi</a:t>
            </a:r>
          </a:p>
          <a:p>
            <a:pPr lvl="1"/>
            <a:r>
              <a:rPr lang="pt-BR" dirty="0"/>
              <a:t>NASA</a:t>
            </a:r>
          </a:p>
          <a:p>
            <a:pPr lvl="1"/>
            <a:r>
              <a:rPr lang="pt-BR" dirty="0"/>
              <a:t>Siemens</a:t>
            </a:r>
          </a:p>
          <a:p>
            <a:pPr lvl="1"/>
            <a:r>
              <a:rPr lang="pt-BR" dirty="0"/>
              <a:t>Bombardier</a:t>
            </a:r>
          </a:p>
          <a:p>
            <a:pPr lvl="1"/>
            <a:r>
              <a:rPr lang="pt-BR" dirty="0"/>
              <a:t>BMW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60" y="2079833"/>
            <a:ext cx="4635990" cy="1149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94" y="644119"/>
            <a:ext cx="2809123" cy="1116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26" y="3440287"/>
            <a:ext cx="2058883" cy="26456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5" y="3657069"/>
            <a:ext cx="2602469" cy="221209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77334" y="1576079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246288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Tamanho da Fila</a:t>
            </a:r>
            <a:endParaRPr lang="en-US" b="1" dirty="0"/>
          </a:p>
          <a:p>
            <a:pPr lvl="1"/>
            <a:r>
              <a:rPr lang="en-US" sz="1700" b="1" dirty="0" err="1"/>
              <a:t>int</a:t>
            </a:r>
            <a:r>
              <a:rPr lang="en-US" sz="1700" b="1" dirty="0"/>
              <a:t> </a:t>
            </a:r>
            <a:r>
              <a:rPr lang="en-US" sz="1700" b="1" dirty="0" err="1"/>
              <a:t>msgQNumMsgs</a:t>
            </a:r>
            <a:r>
              <a:rPr lang="en-US" sz="1700" b="1" dirty="0"/>
              <a:t> (MSG_Q_ID </a:t>
            </a:r>
            <a:r>
              <a:rPr lang="en-US" sz="1700" b="1" dirty="0" err="1"/>
              <a:t>msgQId</a:t>
            </a:r>
            <a:r>
              <a:rPr lang="en-US" sz="1700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msgQId</a:t>
            </a:r>
            <a:r>
              <a:rPr lang="pt-BR" sz="1700" dirty="0"/>
              <a:t>: </a:t>
            </a:r>
            <a:r>
              <a:rPr lang="pt-BR" sz="1700" dirty="0" err="1"/>
              <a:t>handle</a:t>
            </a:r>
            <a:r>
              <a:rPr lang="pt-BR" sz="17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int</a:t>
            </a:r>
            <a:r>
              <a:rPr lang="pt-BR" sz="1700" dirty="0"/>
              <a:t>: retorna o número de mensagens na fila,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tamanhoFila</a:t>
            </a:r>
            <a:r>
              <a:rPr lang="pt-BR" dirty="0"/>
              <a:t> = </a:t>
            </a:r>
            <a:r>
              <a:rPr lang="pt-BR" dirty="0" err="1"/>
              <a:t>msgQNumMsgs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pt-BR" dirty="0"/>
              <a:t>	 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tamanhoFila</a:t>
            </a:r>
            <a:r>
              <a:rPr lang="pt-BR" dirty="0"/>
              <a:t> &gt; 0)</a:t>
            </a:r>
          </a:p>
          <a:p>
            <a:pPr marL="0" indent="0">
              <a:buNone/>
            </a:pPr>
            <a:r>
              <a:rPr lang="pt-BR" dirty="0"/>
              <a:t>	 	{</a:t>
            </a:r>
          </a:p>
          <a:p>
            <a:pPr marL="0" indent="0">
              <a:buNone/>
            </a:pPr>
            <a:r>
              <a:rPr lang="pt-BR" dirty="0"/>
              <a:t>		 </a:t>
            </a:r>
            <a:r>
              <a:rPr lang="pt-BR" dirty="0" err="1"/>
              <a:t>printf</a:t>
            </a:r>
            <a:r>
              <a:rPr lang="pt-BR" dirty="0"/>
              <a:t>(“Existem mensagens na fila”); </a:t>
            </a:r>
          </a:p>
          <a:p>
            <a:pPr marL="0" indent="0">
              <a:buNone/>
            </a:pPr>
            <a:r>
              <a:rPr lang="pt-BR" dirty="0"/>
              <a:t>	 	}</a:t>
            </a:r>
          </a:p>
          <a:p>
            <a:pPr marL="0" indent="0">
              <a:buNone/>
            </a:pPr>
            <a:r>
              <a:rPr lang="en-US" dirty="0"/>
              <a:t>	 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6250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4408" y="5841590"/>
            <a:ext cx="3674532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BWW </a:t>
            </a:r>
            <a:r>
              <a:rPr lang="pt-BR" b="1" dirty="0" err="1">
                <a:solidFill>
                  <a:schemeClr val="bg2"/>
                </a:solidFill>
              </a:rPr>
              <a:t>iDrive</a:t>
            </a:r>
            <a:endParaRPr lang="pt-B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54692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9958" y="431390"/>
            <a:ext cx="3674532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NASA </a:t>
            </a:r>
            <a:r>
              <a:rPr lang="pt-BR" b="1" dirty="0" err="1">
                <a:solidFill>
                  <a:schemeClr val="bg2"/>
                </a:solidFill>
              </a:rPr>
              <a:t>Curiosity</a:t>
            </a:r>
            <a:r>
              <a:rPr lang="pt-BR" b="1" dirty="0">
                <a:solidFill>
                  <a:schemeClr val="bg2"/>
                </a:solidFill>
              </a:rPr>
              <a:t> Rover</a:t>
            </a:r>
          </a:p>
        </p:txBody>
      </p:sp>
    </p:spTree>
    <p:extLst>
      <p:ext uri="{BB962C8B-B14F-4D97-AF65-F5344CB8AC3E}">
        <p14:creationId xmlns:p14="http://schemas.microsoft.com/office/powerpoint/2010/main" val="10270632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31358" y="2107790"/>
            <a:ext cx="3999965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tx1"/>
                </a:solidFill>
              </a:rPr>
              <a:t>Boeing Apache </a:t>
            </a:r>
            <a:r>
              <a:rPr lang="pt-BR" b="1" dirty="0" err="1">
                <a:solidFill>
                  <a:schemeClr val="tx1"/>
                </a:solidFill>
              </a:rPr>
              <a:t>Longbow</a:t>
            </a:r>
            <a:r>
              <a:rPr lang="pt-BR" b="1" dirty="0">
                <a:solidFill>
                  <a:schemeClr val="tx1"/>
                </a:solidFill>
              </a:rPr>
              <a:t> AH-64</a:t>
            </a:r>
          </a:p>
        </p:txBody>
      </p:sp>
    </p:spTree>
    <p:extLst>
      <p:ext uri="{BB962C8B-B14F-4D97-AF65-F5344CB8AC3E}">
        <p14:creationId xmlns:p14="http://schemas.microsoft.com/office/powerpoint/2010/main" val="22786757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86870"/>
            <a:ext cx="9838266" cy="5280630"/>
          </a:xfrm>
        </p:spPr>
        <p:txBody>
          <a:bodyPr>
            <a:normAutofit fontScale="92500" lnSpcReduction="20000"/>
          </a:bodyPr>
          <a:lstStyle/>
          <a:p>
            <a:endParaRPr lang="pt-BR" sz="2400" dirty="0"/>
          </a:p>
          <a:p>
            <a:r>
              <a:rPr lang="pt-BR" dirty="0"/>
              <a:t>A família de produtos </a:t>
            </a:r>
            <a:r>
              <a:rPr lang="pt-BR" dirty="0" err="1"/>
              <a:t>VxWorks</a:t>
            </a:r>
            <a:r>
              <a:rPr lang="pt-BR" dirty="0"/>
              <a:t> suporta processadores 32-bit, 64-bit e processadores </a:t>
            </a:r>
            <a:r>
              <a:rPr lang="pt-BR" dirty="0" err="1"/>
              <a:t>multi-core</a:t>
            </a:r>
            <a:r>
              <a:rPr lang="pt-BR" dirty="0"/>
              <a:t>, incluindo ARM®, Intel ®, e Power </a:t>
            </a:r>
            <a:r>
              <a:rPr lang="pt-BR" dirty="0" err="1"/>
              <a:t>Architecture</a:t>
            </a:r>
            <a:r>
              <a:rPr lang="pt-BR" dirty="0"/>
              <a:t>®.</a:t>
            </a:r>
          </a:p>
          <a:p>
            <a:r>
              <a:rPr lang="pt-BR" dirty="0"/>
              <a:t>O fabricante oferece diversos add-ons e middlewares para suporte a diversas tecnologias de comunicação, segurança, etc...</a:t>
            </a:r>
          </a:p>
          <a:p>
            <a:pPr lvl="1"/>
            <a:r>
              <a:rPr lang="pt-BR" dirty="0"/>
              <a:t>Add-on </a:t>
            </a:r>
            <a:r>
              <a:rPr lang="pt-BR" dirty="0" err="1"/>
              <a:t>Safety</a:t>
            </a:r>
            <a:r>
              <a:rPr lang="pt-BR" dirty="0"/>
              <a:t> Profile: para atender requisitos de segurança e obter certificação IEC 61508 SIL3.</a:t>
            </a:r>
          </a:p>
          <a:p>
            <a:pPr lvl="1"/>
            <a:r>
              <a:rPr lang="pt-BR" dirty="0"/>
              <a:t>Add-on Security Profile: proteção de dados e propriedade intelectual.</a:t>
            </a:r>
          </a:p>
          <a:p>
            <a:pPr lvl="1"/>
            <a:r>
              <a:rPr lang="pt-BR" dirty="0"/>
              <a:t>Add-on para suporte de padrões aeroespaciais como ARINC e FACE.</a:t>
            </a:r>
          </a:p>
          <a:p>
            <a:r>
              <a:rPr lang="pt-BR" dirty="0"/>
              <a:t>Arquitetura expansível e atualizável: o kernel é separado dos protocolos, aplicações e outros pacotes, possibilitando atualizações e inclusão de novas funcionalidades mais rapidamente, reduzindo a necessidade de “</a:t>
            </a:r>
            <a:r>
              <a:rPr lang="pt-BR" dirty="0" err="1"/>
              <a:t>reteste</a:t>
            </a:r>
            <a:r>
              <a:rPr lang="pt-BR" dirty="0"/>
              <a:t>”.</a:t>
            </a:r>
          </a:p>
          <a:p>
            <a:r>
              <a:rPr lang="pt-BR" dirty="0"/>
              <a:t>Arquitetura escalável: É possível customiza-lo para atender diversos requisitos de  memória disponível, funcionalidades e poder de processamento.</a:t>
            </a:r>
          </a:p>
          <a:p>
            <a:r>
              <a:rPr lang="pt-BR" dirty="0"/>
              <a:t>Virtualização: Suporte a diversas plataformas de hardware com um processador </a:t>
            </a:r>
            <a:r>
              <a:rPr lang="pt-BR" dirty="0" err="1"/>
              <a:t>multi-core</a:t>
            </a:r>
            <a:r>
              <a:rPr lang="pt-BR" dirty="0"/>
              <a:t>.</a:t>
            </a:r>
          </a:p>
          <a:p>
            <a:r>
              <a:rPr lang="pt-BR" dirty="0"/>
              <a:t>Suporte ao Java </a:t>
            </a:r>
            <a:r>
              <a:rPr lang="pt-BR" dirty="0" err="1"/>
              <a:t>Runtime</a:t>
            </a:r>
            <a:r>
              <a:rPr lang="pt-BR" dirty="0"/>
              <a:t>.</a:t>
            </a:r>
          </a:p>
          <a:p>
            <a:r>
              <a:rPr lang="pt-BR" dirty="0" err="1"/>
              <a:t>Suite</a:t>
            </a:r>
            <a:r>
              <a:rPr lang="pt-BR" dirty="0"/>
              <a:t> de desenvolvimento Wind River </a:t>
            </a:r>
            <a:r>
              <a:rPr lang="pt-BR" dirty="0" err="1"/>
              <a:t>WorkBench</a:t>
            </a:r>
            <a:r>
              <a:rPr lang="pt-BR" dirty="0"/>
              <a:t>: é baseado no Eclipse, suporta todo o desenvolvimento do projeto incluindo debug, simulação e monitoramento do sistema (no hardware e no simulador).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596467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8067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O coração do sistema </a:t>
            </a:r>
            <a:r>
              <a:rPr lang="pt-BR" sz="2000" dirty="0" err="1"/>
              <a:t>VxWorks</a:t>
            </a:r>
            <a:r>
              <a:rPr lang="pt-BR" sz="2000" dirty="0"/>
              <a:t> é o “Wind </a:t>
            </a:r>
            <a:r>
              <a:rPr lang="pt-BR" sz="2000" dirty="0" err="1"/>
              <a:t>microkernel</a:t>
            </a:r>
            <a:r>
              <a:rPr lang="pt-BR" sz="2000" dirty="0"/>
              <a:t>”. Este </a:t>
            </a:r>
            <a:r>
              <a:rPr lang="pt-BR" sz="2000" dirty="0" err="1"/>
              <a:t>microkernel</a:t>
            </a:r>
            <a:r>
              <a:rPr lang="pt-BR" sz="2000" dirty="0"/>
              <a:t> uma gama completa de funcionalidades de RTOS, incluindo </a:t>
            </a:r>
            <a:r>
              <a:rPr lang="pt-BR" sz="2000" dirty="0" err="1"/>
              <a:t>multi-tasking</a:t>
            </a:r>
            <a:r>
              <a:rPr lang="pt-BR" sz="2000" dirty="0"/>
              <a:t>, sincronização e comunicação entre </a:t>
            </a:r>
            <a:r>
              <a:rPr lang="pt-BR" sz="2000" dirty="0" err="1"/>
              <a:t>tasks</a:t>
            </a:r>
            <a:r>
              <a:rPr lang="pt-BR" sz="2000" dirty="0"/>
              <a:t>, e gerenciamento de memoria.</a:t>
            </a:r>
          </a:p>
          <a:p>
            <a:pPr lvl="1"/>
            <a:endParaRPr lang="pt-BR" sz="1800" dirty="0"/>
          </a:p>
          <a:p>
            <a:r>
              <a:rPr lang="pt-BR" sz="2000" dirty="0"/>
              <a:t>Demais funcionalidades são implementadas como processos.</a:t>
            </a:r>
          </a:p>
          <a:p>
            <a:pPr lvl="1"/>
            <a:endParaRPr lang="pt-BR" sz="1800" dirty="0"/>
          </a:p>
          <a:p>
            <a:r>
              <a:rPr lang="pt-BR" sz="2000" dirty="0"/>
              <a:t>É possível incluir ou excluir vários módulos, daí sua característica de ser escalável.</a:t>
            </a:r>
          </a:p>
          <a:p>
            <a:pPr lvl="1"/>
            <a:endParaRPr lang="pt-BR" sz="1800" dirty="0"/>
          </a:p>
          <a:p>
            <a:r>
              <a:rPr lang="pt-BR" sz="2000" dirty="0"/>
              <a:t>Cada  modulo individual também é escalável, podendo se retirar funções individuais de cada </a:t>
            </a:r>
            <a:r>
              <a:rPr lang="pt-BR" sz="2000" dirty="0" err="1"/>
              <a:t>library</a:t>
            </a:r>
            <a:r>
              <a:rPr lang="pt-BR" sz="2000" dirty="0"/>
              <a:t>, por exemplo, se esta não for utilizada.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26062793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1028</TotalTime>
  <Words>1355</Words>
  <Application>Microsoft Office PowerPoint</Application>
  <PresentationFormat>Widescreen</PresentationFormat>
  <Paragraphs>343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Calibri</vt:lpstr>
      <vt:lpstr>Trebuchet MS</vt:lpstr>
      <vt:lpstr>Wingdings</vt:lpstr>
      <vt:lpstr>Wingdings 3</vt:lpstr>
      <vt:lpstr>Facetado</vt:lpstr>
      <vt:lpstr>Seminário - VxWorks</vt:lpstr>
      <vt:lpstr>Introdução ao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franzotti</dc:creator>
  <cp:lastModifiedBy>gabriel franzotti</cp:lastModifiedBy>
  <cp:revision>148</cp:revision>
  <dcterms:created xsi:type="dcterms:W3CDTF">2017-04-01T17:08:27Z</dcterms:created>
  <dcterms:modified xsi:type="dcterms:W3CDTF">2017-04-13T18:39:02Z</dcterms:modified>
</cp:coreProperties>
</file>